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1" autoAdjust="0"/>
    <p:restoredTop sz="94660"/>
  </p:normalViewPr>
  <p:slideViewPr>
    <p:cSldViewPr snapToGrid="0">
      <p:cViewPr varScale="1">
        <p:scale>
          <a:sx n="86" d="100"/>
          <a:sy n="86" d="100"/>
        </p:scale>
        <p:origin x="6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910D1-C111-456E-9B77-F3FD7A1B82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192D8D-875D-405F-8DCE-F55959B239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A6BEB-2617-4F0D-A6B8-725AD500D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FAA3-EA23-4DCF-9155-086910967767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ACF25-1CF7-4D23-AC31-C3B07170B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EB2D2-FE8C-4158-8841-CAC85D5B8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8AD1-327B-4621-ADDF-98341661B9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74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FA45E-486D-47FE-810F-FC31D77C5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32CDFF-7BBB-4E5B-ADDD-9C19BF56F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66A3F-77D2-4369-A13B-AD6B9FDA1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FAA3-EA23-4DCF-9155-086910967767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FDBC6-8747-4238-B480-DE3618CA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164A0-C141-437B-97CD-6EA2FFF20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8AD1-327B-4621-ADDF-98341661B9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645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64805B-20AB-4D99-AFF3-201BF2CDB6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9DA28B-2B1D-41D1-BC89-E570FBD0C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48D6C-5CD4-472B-96C9-3DA456424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FAA3-EA23-4DCF-9155-086910967767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1E21AE-55DA-4732-80C1-913B9E61A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5DB60-233B-4586-BD4A-FAB7EA4A1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8AD1-327B-4621-ADDF-98341661B9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4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ACE84-6DD4-489D-AD71-7E5E0FC8D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EF2B9-F42C-41CA-B1E9-B29054AA2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CAC46-0B19-495E-AB84-D0B13881C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FAA3-EA23-4DCF-9155-086910967767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7B7F6-3DE4-4F85-850A-8FC1F932F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D2C6E-982A-4C38-846C-3396902CF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8AD1-327B-4621-ADDF-98341661B9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168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0D9F3-FC0D-48E0-8D9B-A7B37D8EA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9C843-8E12-4D94-9626-A3C6B6F6B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A9CA0-0B4F-4DA7-A282-24DD88318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FAA3-EA23-4DCF-9155-086910967767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790FA-C182-4AC4-98ED-B8D7F5F89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91D1E-694C-4471-B91B-BF08F375E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8AD1-327B-4621-ADDF-98341661B9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12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24883-EC14-4F8B-B898-5E731C75B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BD4C2-DC34-49E5-84B3-E11E7ECE04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C45B69-279C-4938-813A-73B1B352FD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A2A58B-73F9-48D4-AF30-55E425CED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FAA3-EA23-4DCF-9155-086910967767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3C68D7-05E3-4D11-BD00-08056696C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8124D0-4D0C-4693-ABB6-A02B9D8A6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8AD1-327B-4621-ADDF-98341661B9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070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10915-6A21-45E8-9BBB-F0B451676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E3E99-5057-42D7-818E-6E434FA26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E82494-4B37-4D37-8E0A-7DAEAA5E8F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3A1C06-13B8-48DD-A399-DDA861960C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C35CA8-602A-4EB8-A5D6-660F2AB5D1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56E48F-4AD1-4C33-B7C9-B3267C26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FAA3-EA23-4DCF-9155-086910967767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0F4DBD-DFAE-4017-A48C-3C985B08D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500012-96CA-4CA8-BAEA-0710FE518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8AD1-327B-4621-ADDF-98341661B9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45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6764E-EC6A-40D0-97C3-13EB98CF4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0D28A1-94CA-4954-A41D-FD98A9633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FAA3-EA23-4DCF-9155-086910967767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83B0D8-C2B2-4727-8F8F-C4F35CAE8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F8C4EF-BF20-4FC0-8F47-6D3535E0D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8AD1-327B-4621-ADDF-98341661B9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655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827966-D314-4662-BB8F-7B366177F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FAA3-EA23-4DCF-9155-086910967767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55FC55-4E0D-41EC-BA8A-EB173EEB5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A3396-5AD6-492E-8E2A-5A0D7A3B5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8AD1-327B-4621-ADDF-98341661B9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413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275FE-EEDE-4ADC-9014-F7CB27ABD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8B2A8-E027-4118-AA5F-119061BAC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AAB913-EFDC-45FE-840F-8FA74EB2D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63F6D3-1073-45F9-9880-6013F203D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FAA3-EA23-4DCF-9155-086910967767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C7F88-248A-46F9-896E-CEB180FBF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62739D-443B-4D92-A5C5-C054E3D93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8AD1-327B-4621-ADDF-98341661B9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335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1EBCE-D5CC-4EB1-BD0C-A0747EA77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1DA42F-7EE6-45CB-A8C3-523BC224F3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B7B641-77F9-4549-BB4E-C7FB2E41B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E66B37-E759-47A1-B33E-13873C28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FAA3-EA23-4DCF-9155-086910967767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D3677D-7429-4F3F-83E8-0BF7CDEEF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C222D1-0665-4B95-A1C6-202C499A9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B8AD1-327B-4621-ADDF-98341661B9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258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9470B3-EAC7-4B86-9075-3153AB694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D7A792-702C-47C7-956D-A723B8F9A7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22D29-49A7-4AD1-9E54-2BDA31E2B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CFAA3-EA23-4DCF-9155-086910967767}" type="datetimeFigureOut">
              <a:rPr lang="en-GB" smtClean="0"/>
              <a:t>26/03/2020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516D5-89C4-4C0A-A95B-1EC28C808F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B29C0-2C5A-48A0-B8D4-F69E04664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B8AD1-327B-4621-ADDF-98341661B9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330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ankofengland.co.uk/-/media/boe/files/prudential-regulation/letter/2020/covid-19-ifrs-9-capital-requirements-and-loan-covenants.pdf?la=en&amp;hash=77F4E1D06F713D2104067EC6642FE95EF2935EBD" TargetMode="External"/><Relationship Id="rId3" Type="http://schemas.openxmlformats.org/officeDocument/2006/relationships/hyperlink" Target="https://www.frc.org.uk/medialibraries/FRC/FRC-Image-Library/COVID-19-Inforgraphic-Mar-20.jpg" TargetMode="External"/><Relationship Id="rId7" Type="http://schemas.openxmlformats.org/officeDocument/2006/relationships/hyperlink" Target="https://www.fca.org.uk/news/statements/delaying-annual-company-accounts-coronavirus" TargetMode="External"/><Relationship Id="rId2" Type="http://schemas.openxmlformats.org/officeDocument/2006/relationships/hyperlink" Target="https://www.frc.org.uk/about-the-frc/covid-19/company-guidance-update-march-2020-(covid-19)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v.uk/government/news/coronavirus-if-your-company-cannot-file-accounts-with-companies-house-on-time" TargetMode="External"/><Relationship Id="rId5" Type="http://schemas.openxmlformats.org/officeDocument/2006/relationships/hyperlink" Target="https://www.frc.org.uk/getattachment/be9ba4e9-8d26-45d2-84a0-99f73135205d/AGMs-and-impact-of-Covid-19-FINAL-(002).pdf" TargetMode="External"/><Relationship Id="rId4" Type="http://schemas.openxmlformats.org/officeDocument/2006/relationships/hyperlink" Target="https://www.frc.org.uk/getattachment/34d2e9a7-b73e-41b6-a9ae-5f0a7a69dbc4/Coronavirus-draft-para-17-Feb.pdf" TargetMode="External"/><Relationship Id="rId9" Type="http://schemas.openxmlformats.org/officeDocument/2006/relationships/hyperlink" Target="https://www.frc.org.uk/about-the-frc/covid-19/covid19-joint-statement-26th-march-202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9D6A70F-9F4E-42D6-85EF-A22AE553D064}"/>
              </a:ext>
            </a:extLst>
          </p:cNvPr>
          <p:cNvSpPr/>
          <p:nvPr/>
        </p:nvSpPr>
        <p:spPr>
          <a:xfrm>
            <a:off x="1375436" y="1754676"/>
            <a:ext cx="337169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Guidance for companies from FRC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4B76A3-8A90-4E56-813B-2FF6EAD64A23}"/>
              </a:ext>
            </a:extLst>
          </p:cNvPr>
          <p:cNvSpPr/>
          <p:nvPr/>
        </p:nvSpPr>
        <p:spPr>
          <a:xfrm>
            <a:off x="1375436" y="2176841"/>
            <a:ext cx="40289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b="0" i="0" dirty="0">
                <a:solidFill>
                  <a:srgbClr val="00346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(FRC) Company Guidance Update March 2020 (COVID-19)</a:t>
            </a:r>
            <a:endParaRPr lang="en-GB" sz="1000" b="0" i="0" dirty="0">
              <a:solidFill>
                <a:srgbClr val="003468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In this paper, we highlight some key areas of focus for boards in maintaining strong corporate governance and provide high-level guidance on some of the most pervasive issues when preparing their annual report and other corporate reporting. (26 March)</a:t>
            </a:r>
          </a:p>
          <a:p>
            <a:endParaRPr lang="en-GB" sz="1000" b="0" i="0" dirty="0">
              <a:solidFill>
                <a:srgbClr val="003468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647F03C-521A-4E3F-9C7C-0C0289C68252}"/>
              </a:ext>
            </a:extLst>
          </p:cNvPr>
          <p:cNvSpPr/>
          <p:nvPr/>
        </p:nvSpPr>
        <p:spPr>
          <a:xfrm>
            <a:off x="1375436" y="3207264"/>
            <a:ext cx="40289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b="0" i="0" dirty="0">
                <a:solidFill>
                  <a:srgbClr val="00346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(FRC) Five questions investors want to know the answer to</a:t>
            </a:r>
            <a:endParaRPr lang="en-GB" sz="1000" b="0" i="0" dirty="0">
              <a:solidFill>
                <a:srgbClr val="003468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In this infographic the Lab cover five key areas want information on now. (26 March)</a:t>
            </a:r>
            <a:endParaRPr lang="en-GB" sz="10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A2B6E6E-D9ED-47D1-81B1-BCD3A08281BE}"/>
              </a:ext>
            </a:extLst>
          </p:cNvPr>
          <p:cNvSpPr/>
          <p:nvPr/>
        </p:nvSpPr>
        <p:spPr>
          <a:xfrm>
            <a:off x="1375436" y="3921527"/>
            <a:ext cx="40289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>
                <a:solidFill>
                  <a:srgbClr val="003468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(FRC) A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dvice to companies and auditors on coronavirus risk disclosures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Key reminders on risk disclosures (18 February)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461AC6-CCBD-40AF-872A-000692D5DBC2}"/>
              </a:ext>
            </a:extLst>
          </p:cNvPr>
          <p:cNvSpPr/>
          <p:nvPr/>
        </p:nvSpPr>
        <p:spPr>
          <a:xfrm>
            <a:off x="5349808" y="1754676"/>
            <a:ext cx="362144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Guidance for companies from others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66EC29-4B44-40B9-A591-0EFCD6AC6237}"/>
              </a:ext>
            </a:extLst>
          </p:cNvPr>
          <p:cNvSpPr/>
          <p:nvPr/>
        </p:nvSpPr>
        <p:spPr>
          <a:xfrm>
            <a:off x="1375436" y="4697935"/>
            <a:ext cx="402895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(FRC/ICSA/S&amp;M) Guidance on AGM’s and COVID-19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Guidance on how to arrange and conduct AGMs in light of Covid-19 has been published by ICSA (The Chartered Governance Institute) in conjunction with the FRC and Slaughter &amp; May. (18 February)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13DA628-3C04-4DE6-A780-DE3CE64232F6}"/>
              </a:ext>
            </a:extLst>
          </p:cNvPr>
          <p:cNvSpPr/>
          <p:nvPr/>
        </p:nvSpPr>
        <p:spPr>
          <a:xfrm>
            <a:off x="5430363" y="3920358"/>
            <a:ext cx="40289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b="0" i="0" dirty="0">
                <a:solidFill>
                  <a:srgbClr val="00346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(Companies House) Extension to filling deadlines</a:t>
            </a:r>
            <a:endParaRPr lang="en-GB" sz="1000" b="0" i="0" dirty="0">
              <a:solidFill>
                <a:srgbClr val="003468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Guidance on requirements COVID-19 has affected your company and you need more time to file your accounts at Companies House. (18 March)</a:t>
            </a:r>
            <a:endParaRPr lang="en-GB" sz="1000" b="0" i="0" dirty="0">
              <a:solidFill>
                <a:srgbClr val="003468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B1F5B01-5140-4631-B13E-E4FA6FEF0F0E}"/>
              </a:ext>
            </a:extLst>
          </p:cNvPr>
          <p:cNvSpPr/>
          <p:nvPr/>
        </p:nvSpPr>
        <p:spPr>
          <a:xfrm>
            <a:off x="5375779" y="2193699"/>
            <a:ext cx="42684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(FCA) Statement of Policy: Delaying annual company accounts during the coronavirus crisis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Guidance on </a:t>
            </a:r>
            <a:r>
              <a:rPr lang="en-GB" sz="1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FCA allowing listed companies an extra 2 months to publish their audited annual financial reports. (26 March)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6346E0D-8C90-4386-9DCF-9FA12CB34C0D}"/>
              </a:ext>
            </a:extLst>
          </p:cNvPr>
          <p:cNvSpPr/>
          <p:nvPr/>
        </p:nvSpPr>
        <p:spPr>
          <a:xfrm>
            <a:off x="5375779" y="2978592"/>
            <a:ext cx="426842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(PRA) Letter from Sam Woods ‘Covid-19: IFRS 9, capital requirements and loan covenants’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Guidance from the PRA regarding the approach that should be taken by banks, building societies and PRA-designated investment firms in assessing expected loss provisions under IFRS9. (26 March)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D028CD4-BF00-41B9-9AD9-036ACFF4E6E0}"/>
              </a:ext>
            </a:extLst>
          </p:cNvPr>
          <p:cNvSpPr/>
          <p:nvPr/>
        </p:nvSpPr>
        <p:spPr>
          <a:xfrm>
            <a:off x="137651" y="334297"/>
            <a:ext cx="11739710" cy="101566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COVID19 Joint Statement - 26th March 2020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Joint statement by the Financial Conduct Authority (FCA), Financial Reporting Council (FRC) and Prudential Regulation Authority (PRA)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1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Toomse-Smith</dc:creator>
  <cp:lastModifiedBy>Thomas Toomse-Smith</cp:lastModifiedBy>
  <cp:revision>1</cp:revision>
  <dcterms:created xsi:type="dcterms:W3CDTF">2020-03-26T13:50:20Z</dcterms:created>
  <dcterms:modified xsi:type="dcterms:W3CDTF">2020-03-26T13:50:50Z</dcterms:modified>
</cp:coreProperties>
</file>